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93" r:id="rId3"/>
    <p:sldId id="294" r:id="rId4"/>
    <p:sldId id="295" r:id="rId5"/>
    <p:sldId id="296" r:id="rId6"/>
    <p:sldId id="297" r:id="rId7"/>
    <p:sldId id="298" r:id="rId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3566">
          <p15:clr>
            <a:srgbClr val="A4A3A4"/>
          </p15:clr>
        </p15:guide>
        <p15:guide id="3" orient="horz" pos="799">
          <p15:clr>
            <a:srgbClr val="A4A3A4"/>
          </p15:clr>
        </p15:guide>
        <p15:guide id="4" orient="horz" pos="981">
          <p15:clr>
            <a:srgbClr val="A4A3A4"/>
          </p15:clr>
        </p15:guide>
        <p15:guide id="5" orient="horz" pos="2205">
          <p15:clr>
            <a:srgbClr val="A4A3A4"/>
          </p15:clr>
        </p15:guide>
        <p15:guide id="6" orient="horz" pos="2296">
          <p15:clr>
            <a:srgbClr val="A4A3A4"/>
          </p15:clr>
        </p15:guide>
        <p15:guide id="7" orient="horz" pos="1842">
          <p15:clr>
            <a:srgbClr val="A4A3A4"/>
          </p15:clr>
        </p15:guide>
        <p15:guide id="8" orient="horz" pos="1933">
          <p15:clr>
            <a:srgbClr val="A4A3A4"/>
          </p15:clr>
        </p15:guide>
        <p15:guide id="9" pos="158">
          <p15:clr>
            <a:srgbClr val="A4A3A4"/>
          </p15:clr>
        </p15:guide>
        <p15:guide id="10" pos="5602">
          <p15:clr>
            <a:srgbClr val="A4A3A4"/>
          </p15:clr>
        </p15:guide>
        <p15:guide id="11" pos="1474">
          <p15:clr>
            <a:srgbClr val="A4A3A4"/>
          </p15:clr>
        </p15:guide>
        <p15:guide id="12" pos="1565">
          <p15:clr>
            <a:srgbClr val="A4A3A4"/>
          </p15:clr>
        </p15:guide>
        <p15:guide id="13" pos="2835">
          <p15:clr>
            <a:srgbClr val="A4A3A4"/>
          </p15:clr>
        </p15:guide>
        <p15:guide id="14" pos="2925">
          <p15:clr>
            <a:srgbClr val="A4A3A4"/>
          </p15:clr>
        </p15:guide>
        <p15:guide id="15" pos="4195">
          <p15:clr>
            <a:srgbClr val="A4A3A4"/>
          </p15:clr>
        </p15:guide>
        <p15:guide id="16" pos="42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90B"/>
    <a:srgbClr val="006EB7"/>
    <a:srgbClr val="D44907"/>
    <a:srgbClr val="FDAC7F"/>
    <a:srgbClr val="E18D47"/>
    <a:srgbClr val="DE8236"/>
    <a:srgbClr val="DA692A"/>
    <a:srgbClr val="F4C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86180" autoAdjust="0"/>
  </p:normalViewPr>
  <p:slideViewPr>
    <p:cSldViewPr>
      <p:cViewPr varScale="1">
        <p:scale>
          <a:sx n="93" d="100"/>
          <a:sy n="93" d="100"/>
        </p:scale>
        <p:origin x="2142" y="306"/>
      </p:cViewPr>
      <p:guideLst>
        <p:guide orient="horz" pos="164"/>
        <p:guide orient="horz" pos="3566"/>
        <p:guide orient="horz" pos="799"/>
        <p:guide orient="horz" pos="981"/>
        <p:guide orient="horz" pos="2205"/>
        <p:guide orient="horz" pos="2296"/>
        <p:guide orient="horz" pos="1842"/>
        <p:guide orient="horz" pos="1933"/>
        <p:guide pos="158"/>
        <p:guide pos="5602"/>
        <p:guide pos="1474"/>
        <p:guide pos="1565"/>
        <p:guide pos="2835"/>
        <p:guide pos="2925"/>
        <p:guide pos="4195"/>
        <p:guide pos="428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349A52F-E1E2-BCD5-B9A3-07FFD397B4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DE"/>
          </a:p>
        </p:txBody>
      </p:sp>
      <p:sp>
        <p:nvSpPr>
          <p:cNvPr id="3" name="Datumsplatzhalter 2">
            <a:extLst>
              <a:ext uri="{FF2B5EF4-FFF2-40B4-BE49-F238E27FC236}">
                <a16:creationId xmlns:a16="http://schemas.microsoft.com/office/drawing/2014/main" id="{749CFD7F-0FD6-C09D-F035-C5225433B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defRPr>
            </a:lvl1pPr>
          </a:lstStyle>
          <a:p>
            <a:pPr>
              <a:defRPr/>
            </a:pPr>
            <a:fld id="{7CB7FD29-EB79-45CE-80BC-C02D96B2A121}" type="datetimeFigureOut">
              <a:rPr lang="de-DE"/>
              <a:pPr>
                <a:defRPr/>
              </a:pPr>
              <a:t>22.01.2025</a:t>
            </a:fld>
            <a:endParaRPr lang="de-DE"/>
          </a:p>
        </p:txBody>
      </p:sp>
      <p:sp>
        <p:nvSpPr>
          <p:cNvPr id="4" name="Fußzeilenplatzhalter 3">
            <a:extLst>
              <a:ext uri="{FF2B5EF4-FFF2-40B4-BE49-F238E27FC236}">
                <a16:creationId xmlns:a16="http://schemas.microsoft.com/office/drawing/2014/main" id="{77ED757C-67CC-3DB5-72EE-F27D74ED87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DE"/>
          </a:p>
        </p:txBody>
      </p:sp>
      <p:sp>
        <p:nvSpPr>
          <p:cNvPr id="5" name="Foliennummernplatzhalter 4">
            <a:extLst>
              <a:ext uri="{FF2B5EF4-FFF2-40B4-BE49-F238E27FC236}">
                <a16:creationId xmlns:a16="http://schemas.microsoft.com/office/drawing/2014/main" id="{860015CA-00DB-6A35-1EC6-D27A34A65DA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047CAB7-67E9-476F-B75F-0BC641DBAF1A}"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544C5AF4-AB0D-C63C-8DEE-7660A8E1F8F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A33814E-A5CA-6648-79CB-594CA69A76D2}"/>
              </a:ext>
            </a:extLst>
          </p:cNvPr>
          <p:cNvSpPr>
            <a:spLocks noGrp="1" noChangeArrowheads="1"/>
          </p:cNvSpPr>
          <p:nvPr>
            <p:ph type="body" sz="quarter" idx="3"/>
          </p:nvPr>
        </p:nvSpPr>
        <p:spPr bwMode="auto">
          <a:xfrm>
            <a:off x="1143000" y="4500563"/>
            <a:ext cx="4572000" cy="3959225"/>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ltLang="de-DE" noProof="0" dirty="0"/>
              <a:t>Textmasterformate durch Klicken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p>
        </p:txBody>
      </p:sp>
      <p:sp>
        <p:nvSpPr>
          <p:cNvPr id="3079" name="Rectangle 7">
            <a:extLst>
              <a:ext uri="{FF2B5EF4-FFF2-40B4-BE49-F238E27FC236}">
                <a16:creationId xmlns:a16="http://schemas.microsoft.com/office/drawing/2014/main" id="{A2568A06-86AD-FA6D-8636-9BA3D8476867}"/>
              </a:ext>
            </a:extLst>
          </p:cNvPr>
          <p:cNvSpPr>
            <a:spLocks noGrp="1" noChangeArrowheads="1"/>
          </p:cNvSpPr>
          <p:nvPr>
            <p:ph type="sldNum" sz="quarter" idx="5"/>
          </p:nvPr>
        </p:nvSpPr>
        <p:spPr bwMode="auto">
          <a:xfrm>
            <a:off x="3884613" y="8532813"/>
            <a:ext cx="2971800" cy="609600"/>
          </a:xfrm>
          <a:prstGeom prst="rect">
            <a:avLst/>
          </a:prstGeom>
          <a:noFill/>
          <a:ln>
            <a:noFill/>
          </a:ln>
          <a:effectLst/>
        </p:spPr>
        <p:txBody>
          <a:bodyPr vert="horz" wrap="square" lIns="0" tIns="0" rIns="360000" bIns="360000" numCol="1" anchor="b" anchorCtr="0" compatLnSpc="1">
            <a:prstTxWarp prst="textNoShape">
              <a:avLst/>
            </a:prstTxWarp>
          </a:bodyPr>
          <a:lstStyle>
            <a:lvl1pPr algn="r" eaLnBrk="1" hangingPunct="1">
              <a:defRPr sz="1000">
                <a:latin typeface="Georgia" panose="02040502050405020303" pitchFamily="18" charset="0"/>
              </a:defRPr>
            </a:lvl1pPr>
          </a:lstStyle>
          <a:p>
            <a:fld id="{BEA01C30-929F-47E6-8F34-94C32A36D978}"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lnSpc>
        <a:spcPts val="1700"/>
      </a:lnSpc>
      <a:spcBef>
        <a:spcPct val="0"/>
      </a:spcBef>
      <a:spcAft>
        <a:spcPct val="0"/>
      </a:spcAft>
      <a:defRPr sz="1000" kern="1200">
        <a:solidFill>
          <a:schemeClr val="tx1"/>
        </a:solidFill>
        <a:latin typeface="Georgia" panose="02040502050405020303" pitchFamily="18" charset="0"/>
        <a:ea typeface="+mn-ea"/>
        <a:cs typeface="+mn-cs"/>
      </a:defRPr>
    </a:lvl1pPr>
    <a:lvl2pPr marL="457200" algn="l" rtl="0" eaLnBrk="0" fontAlgn="base" hangingPunct="0">
      <a:lnSpc>
        <a:spcPts val="1700"/>
      </a:lnSpc>
      <a:spcBef>
        <a:spcPct val="0"/>
      </a:spcBef>
      <a:spcAft>
        <a:spcPct val="0"/>
      </a:spcAft>
      <a:defRPr sz="1000" kern="1200">
        <a:solidFill>
          <a:schemeClr val="tx1"/>
        </a:solidFill>
        <a:latin typeface="Georgia" panose="02040502050405020303" pitchFamily="18" charset="0"/>
        <a:ea typeface="+mn-ea"/>
        <a:cs typeface="+mn-cs"/>
      </a:defRPr>
    </a:lvl2pPr>
    <a:lvl3pPr marL="914400" algn="l" rtl="0" eaLnBrk="0" fontAlgn="base" hangingPunct="0">
      <a:lnSpc>
        <a:spcPts val="1700"/>
      </a:lnSpc>
      <a:spcBef>
        <a:spcPct val="0"/>
      </a:spcBef>
      <a:spcAft>
        <a:spcPct val="0"/>
      </a:spcAft>
      <a:defRPr sz="1000" kern="1200">
        <a:solidFill>
          <a:schemeClr val="tx1"/>
        </a:solidFill>
        <a:latin typeface="Georgia" panose="02040502050405020303" pitchFamily="18" charset="0"/>
        <a:ea typeface="+mn-ea"/>
        <a:cs typeface="+mn-cs"/>
      </a:defRPr>
    </a:lvl3pPr>
    <a:lvl4pPr marL="1371600" algn="l" rtl="0" eaLnBrk="0" fontAlgn="base" hangingPunct="0">
      <a:lnSpc>
        <a:spcPts val="1700"/>
      </a:lnSpc>
      <a:spcBef>
        <a:spcPct val="0"/>
      </a:spcBef>
      <a:spcAft>
        <a:spcPct val="0"/>
      </a:spcAft>
      <a:defRPr sz="1000" kern="1200">
        <a:solidFill>
          <a:schemeClr val="tx1"/>
        </a:solidFill>
        <a:latin typeface="Georgia" panose="02040502050405020303" pitchFamily="18" charset="0"/>
        <a:ea typeface="+mn-ea"/>
        <a:cs typeface="+mn-cs"/>
      </a:defRPr>
    </a:lvl4pPr>
    <a:lvl5pPr marL="1828800" algn="l" rtl="0" eaLnBrk="0" fontAlgn="base" hangingPunct="0">
      <a:lnSpc>
        <a:spcPts val="1700"/>
      </a:lnSpc>
      <a:spcBef>
        <a:spcPct val="0"/>
      </a:spcBef>
      <a:spcAft>
        <a:spcPct val="0"/>
      </a:spcAft>
      <a:defRPr sz="10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112E5FE8-765B-C37E-EDF8-3921DF2376BC}"/>
              </a:ext>
            </a:extLst>
          </p:cNvPr>
          <p:cNvSpPr>
            <a:spLocks noGrp="1" noRot="1" noChangeAspect="1" noChangeArrowheads="1" noTextEdit="1"/>
          </p:cNvSpPr>
          <p:nvPr>
            <p:ph type="sldImg"/>
          </p:nvPr>
        </p:nvSpPr>
        <p:spPr>
          <a:ln/>
        </p:spPr>
      </p:sp>
      <p:sp>
        <p:nvSpPr>
          <p:cNvPr id="5123" name="Notizenplatzhalter 2">
            <a:extLst>
              <a:ext uri="{FF2B5EF4-FFF2-40B4-BE49-F238E27FC236}">
                <a16:creationId xmlns:a16="http://schemas.microsoft.com/office/drawing/2014/main" id="{4E389FCD-A754-432D-E95B-128EE11E2C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
        <p:nvSpPr>
          <p:cNvPr id="5124" name="Foliennummernplatzhalter 3">
            <a:extLst>
              <a:ext uri="{FF2B5EF4-FFF2-40B4-BE49-F238E27FC236}">
                <a16:creationId xmlns:a16="http://schemas.microsoft.com/office/drawing/2014/main" id="{57EFA64D-B1F1-F9D3-C34E-D15EE7C894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08EFCF-7C6C-402D-86DA-F674BBE3DA02}" type="slidenum">
              <a:rPr lang="de-DE" altLang="de-DE"/>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9A1B019B-3253-1A87-E409-E99E938596CA}"/>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144FE24A-93B2-5CEF-0922-4698C57768A1}"/>
              </a:ext>
            </a:extLst>
          </p:cNvPr>
          <p:cNvSpPr>
            <a:spLocks noGrp="1" noChangeArrowheads="1"/>
          </p:cNvSpPr>
          <p:nvPr>
            <p:ph type="body" idx="1"/>
          </p:nvPr>
        </p:nvSpPr>
        <p:spPr/>
        <p:txBody>
          <a:bodyPr/>
          <a:lstStyle/>
          <a:p>
            <a:pPr eaLnBrk="1" hangingPunct="1">
              <a:defRPr/>
            </a:pPr>
            <a:r>
              <a:rPr lang="de-DE" altLang="de-DE" b="1" dirty="0"/>
              <a:t>Quelle</a:t>
            </a:r>
          </a:p>
          <a:p>
            <a:pPr marL="171450" indent="-171450" eaLnBrk="1" hangingPunct="1">
              <a:buFont typeface="Symbol" panose="05050102010706020507" pitchFamily="18" charset="2"/>
              <a:buChar char="®"/>
              <a:defRPr/>
            </a:pPr>
            <a:r>
              <a:rPr lang="de-DE" altLang="de-DE" dirty="0"/>
              <a:t>https://de.statista.com/infografik/10574/benoetigte-erden-je-lebensstil-ausgewaehlter-laender/</a:t>
            </a:r>
          </a:p>
        </p:txBody>
      </p:sp>
      <p:sp>
        <p:nvSpPr>
          <p:cNvPr id="7172" name="Foliennummernplatzhalter 3">
            <a:extLst>
              <a:ext uri="{FF2B5EF4-FFF2-40B4-BE49-F238E27FC236}">
                <a16:creationId xmlns:a16="http://schemas.microsoft.com/office/drawing/2014/main" id="{BB122B9E-D488-F309-49CA-0AFACEADE9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FA7617-0A4B-4586-A640-A691AD5A1F11}" type="slidenum">
              <a:rPr lang="de-DE" altLang="de-DE"/>
              <a:pPr/>
              <a:t>2</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73ACC01E-74A9-4405-A839-8DFD6554363C}"/>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486B35A8-386B-FD2A-D010-0BDED4EF66CD}"/>
              </a:ext>
            </a:extLst>
          </p:cNvPr>
          <p:cNvSpPr>
            <a:spLocks noGrp="1" noChangeArrowheads="1"/>
          </p:cNvSpPr>
          <p:nvPr>
            <p:ph type="body" idx="1"/>
          </p:nvPr>
        </p:nvSpPr>
        <p:spPr/>
        <p:txBody>
          <a:bodyPr/>
          <a:lstStyle/>
          <a:p>
            <a:pPr marL="0" marR="0" lvl="0" indent="0" algn="l" defTabSz="914400" rtl="0" eaLnBrk="1" fontAlgn="base" latinLnBrk="0" hangingPunct="1">
              <a:lnSpc>
                <a:spcPts val="1700"/>
              </a:lnSpc>
              <a:spcBef>
                <a:spcPct val="0"/>
              </a:spcBef>
              <a:spcAft>
                <a:spcPct val="0"/>
              </a:spcAft>
              <a:buClrTx/>
              <a:buSzTx/>
              <a:buFont typeface="Symbol" panose="05050102010706020507" pitchFamily="18" charset="2"/>
              <a:buNone/>
              <a:tabLst/>
              <a:defRPr/>
            </a:pPr>
            <a:r>
              <a:rPr lang="de-DE" altLang="de-DE" b="1" dirty="0"/>
              <a:t>Hinweise</a:t>
            </a:r>
            <a:endParaRPr lang="de-DE" altLang="de-DE" dirty="0"/>
          </a:p>
          <a:p>
            <a:pPr eaLnBrk="1" hangingPunct="1">
              <a:buFont typeface="Symbol" panose="05050102010706020507" pitchFamily="18" charset="2"/>
              <a:buNone/>
              <a:defRPr/>
            </a:pPr>
            <a:r>
              <a:rPr lang="de-DE" altLang="de-DE" dirty="0"/>
              <a:t>Der Ressourcenverbrauch im Urlaub – und damit der ökologische Fußabdruck während einer Reise – ist grundsätzlich höher als zu Hause. Das liegt an stark geheizten bzw. klimatisierten Hotelzimmern, an üppigen Hotelbuffets, von denen oft mehr im Abfall landet, als zu Hause, an häufigerem Duschen und an einer gesteigerten Mobilität durch die Anreise, aber auch vor Ort.</a:t>
            </a:r>
          </a:p>
          <a:p>
            <a:pPr eaLnBrk="1" hangingPunct="1">
              <a:buFont typeface="Symbol" panose="05050102010706020507" pitchFamily="18" charset="2"/>
              <a:buNone/>
              <a:defRPr/>
            </a:pPr>
            <a:endParaRPr lang="de-DE" altLang="de-DE" dirty="0"/>
          </a:p>
          <a:p>
            <a:pPr eaLnBrk="1" hangingPunct="1">
              <a:defRPr/>
            </a:pPr>
            <a:r>
              <a:rPr lang="de-DE" altLang="de-DE" b="1" dirty="0"/>
              <a:t>Quelle</a:t>
            </a:r>
          </a:p>
          <a:p>
            <a:pPr marL="171450" indent="-171450" eaLnBrk="1" hangingPunct="1">
              <a:buFont typeface="Symbol" panose="05050102010706020507" pitchFamily="18" charset="2"/>
              <a:buChar char="®"/>
              <a:defRPr/>
            </a:pPr>
            <a:r>
              <a:rPr lang="de-DE" altLang="de-DE" dirty="0"/>
              <a:t>https://www.umweltbundesamt.de/bild/durchschnittlicher-co2-fussabdruck-pro-kopf-in</a:t>
            </a:r>
          </a:p>
        </p:txBody>
      </p:sp>
      <p:sp>
        <p:nvSpPr>
          <p:cNvPr id="9220" name="Foliennummernplatzhalter 3">
            <a:extLst>
              <a:ext uri="{FF2B5EF4-FFF2-40B4-BE49-F238E27FC236}">
                <a16:creationId xmlns:a16="http://schemas.microsoft.com/office/drawing/2014/main" id="{A49415AF-61B5-EF0C-DC1A-67782E637E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97DEC8-B4A7-48C8-AEB1-BFA9C355503F}" type="slidenum">
              <a:rPr lang="de-DE" altLang="de-DE"/>
              <a:pPr/>
              <a:t>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a:extLst>
              <a:ext uri="{FF2B5EF4-FFF2-40B4-BE49-F238E27FC236}">
                <a16:creationId xmlns:a16="http://schemas.microsoft.com/office/drawing/2014/main" id="{92A6550D-4CD7-F5A1-F49B-4A30EAB1B85A}"/>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5DB5E565-7F38-6BAC-A916-F17C333718D2}"/>
              </a:ext>
            </a:extLst>
          </p:cNvPr>
          <p:cNvSpPr>
            <a:spLocks noGrp="1" noChangeArrowheads="1"/>
          </p:cNvSpPr>
          <p:nvPr>
            <p:ph type="body" idx="1"/>
          </p:nvPr>
        </p:nvSpPr>
        <p:spPr/>
        <p:txBody>
          <a:bodyPr/>
          <a:lstStyle/>
          <a:p>
            <a:pPr eaLnBrk="1" hangingPunct="1">
              <a:defRPr/>
            </a:pPr>
            <a:r>
              <a:rPr lang="de-DE" altLang="de-DE" b="1" dirty="0"/>
              <a:t>Hinweise</a:t>
            </a:r>
          </a:p>
          <a:p>
            <a:pPr eaLnBrk="1" hangingPunct="1">
              <a:defRPr/>
            </a:pPr>
            <a:r>
              <a:rPr lang="de-DE" altLang="de-DE" dirty="0"/>
              <a:t>Während zuvor vom allgemeinen ökologischen Fußabdruck die Rede war, beschreiben diese und die nachfolgenden Folien den Klimafußabdruck des Reisens. Hierbei spielt die An- und Abreise die größte Rolle. Gerade bei der Anreise mit dem Flugzeug überschattet der CO2-Ausstoß des Flugzeugs alle anderen Faktoren, die zum Klimafußabdruck beitragen.</a:t>
            </a:r>
          </a:p>
          <a:p>
            <a:pPr eaLnBrk="1" hangingPunct="1">
              <a:defRPr/>
            </a:pPr>
            <a:r>
              <a:rPr lang="de-DE" altLang="de-DE" dirty="0"/>
              <a:t> </a:t>
            </a:r>
          </a:p>
          <a:p>
            <a:pPr eaLnBrk="1" hangingPunct="1">
              <a:defRPr/>
            </a:pPr>
            <a:r>
              <a:rPr lang="de-DE" altLang="de-DE" dirty="0"/>
              <a:t>Die Reise nach Mexiko verursacht fast sechs mal so viele Emissionen, wie die beschriebene Reise nach Mallorca. In Bezug auf die Autoreise an die Ostsee ist der CO2-Fußabdruck sogar fast 28 mal höher. Bei den Aktivitäten an der Ostsee schlägt der Inselrundflug besonders zu Buche, wodurch der CO2-Austoß bei den Aktivitäten vergleichsweise hoch ausfällt. </a:t>
            </a:r>
          </a:p>
          <a:p>
            <a:pPr eaLnBrk="1" hangingPunct="1">
              <a:defRPr/>
            </a:pPr>
            <a:endParaRPr lang="de-DE" altLang="de-DE" dirty="0"/>
          </a:p>
          <a:p>
            <a:pPr eaLnBrk="1" hangingPunct="1">
              <a:defRPr/>
            </a:pPr>
            <a:r>
              <a:rPr lang="de-DE" altLang="de-DE" b="1" dirty="0"/>
              <a:t>Quelle</a:t>
            </a:r>
          </a:p>
          <a:p>
            <a:pPr marL="171450" indent="-171450" eaLnBrk="1" hangingPunct="1">
              <a:buFont typeface="Symbol" panose="05050102010706020507" pitchFamily="18" charset="2"/>
              <a:buChar char="®"/>
              <a:defRPr/>
            </a:pPr>
            <a:r>
              <a:rPr lang="de-DE" altLang="de-DE" dirty="0"/>
              <a:t>www.globaleslernen.de/sites/default/files/files/education-material/broschuere_nachhaltiger_tourismus_sekundarstufe_i.pdf</a:t>
            </a:r>
            <a:br>
              <a:rPr lang="de-DE" altLang="de-DE" dirty="0"/>
            </a:br>
            <a:r>
              <a:rPr lang="de-DE" altLang="de-DE" dirty="0"/>
              <a:t>Seite 13–15</a:t>
            </a:r>
          </a:p>
        </p:txBody>
      </p:sp>
      <p:sp>
        <p:nvSpPr>
          <p:cNvPr id="11268" name="Foliennummernplatzhalter 3">
            <a:extLst>
              <a:ext uri="{FF2B5EF4-FFF2-40B4-BE49-F238E27FC236}">
                <a16:creationId xmlns:a16="http://schemas.microsoft.com/office/drawing/2014/main" id="{60B270B4-4C5B-FE14-AB6D-D040A89E95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C29F85-A7FC-415C-A545-34BED72CCE6B}" type="slidenum">
              <a:rPr lang="de-DE" altLang="de-DE"/>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06EA1206-50F2-DD74-DD7B-8F819CBEC51D}"/>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CA2B952D-0A1E-870B-FF9C-ED2371F7B42C}"/>
              </a:ext>
            </a:extLst>
          </p:cNvPr>
          <p:cNvSpPr>
            <a:spLocks noGrp="1" noChangeArrowheads="1"/>
          </p:cNvSpPr>
          <p:nvPr>
            <p:ph type="body" idx="1"/>
          </p:nvPr>
        </p:nvSpPr>
        <p:spPr/>
        <p:txBody>
          <a:bodyPr/>
          <a:lstStyle/>
          <a:p>
            <a:pPr eaLnBrk="1" hangingPunct="1">
              <a:defRPr/>
            </a:pPr>
            <a:r>
              <a:rPr lang="de-DE" altLang="de-DE" b="1" dirty="0"/>
              <a:t>Quelle </a:t>
            </a:r>
          </a:p>
          <a:p>
            <a:pPr marL="171450" indent="-171450" eaLnBrk="1" hangingPunct="1">
              <a:buFont typeface="Symbol" panose="05050102010706020507" pitchFamily="18" charset="2"/>
              <a:buChar char="®"/>
              <a:defRPr/>
            </a:pPr>
            <a:r>
              <a:rPr lang="de-DE" altLang="de-DE" dirty="0"/>
              <a:t>www.tourism-watch.de/de/dossier/klimagerechtigkeit-im-tourismus</a:t>
            </a:r>
          </a:p>
          <a:p>
            <a:pPr marL="171450" indent="-171450" eaLnBrk="1" hangingPunct="1">
              <a:buFont typeface="Symbol" panose="05050102010706020507" pitchFamily="18" charset="2"/>
              <a:buChar char="®"/>
              <a:defRPr/>
            </a:pPr>
            <a:r>
              <a:rPr lang="de-DE" altLang="de-DE" dirty="0"/>
              <a:t>www.ftwatch.at/gruenes_fliegen</a:t>
            </a:r>
          </a:p>
        </p:txBody>
      </p:sp>
      <p:sp>
        <p:nvSpPr>
          <p:cNvPr id="13316" name="Foliennummernplatzhalter 3">
            <a:extLst>
              <a:ext uri="{FF2B5EF4-FFF2-40B4-BE49-F238E27FC236}">
                <a16:creationId xmlns:a16="http://schemas.microsoft.com/office/drawing/2014/main" id="{F406636E-645D-317A-A199-BD1C2D424E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9F6A7A-46CE-4025-92C6-B8B668C07777}" type="slidenum">
              <a:rPr lang="de-DE" altLang="de-DE"/>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a:extLst>
              <a:ext uri="{FF2B5EF4-FFF2-40B4-BE49-F238E27FC236}">
                <a16:creationId xmlns:a16="http://schemas.microsoft.com/office/drawing/2014/main" id="{11DD6F1E-AB5C-26C2-4704-FC9802F378A2}"/>
              </a:ext>
            </a:extLst>
          </p:cNvPr>
          <p:cNvSpPr>
            <a:spLocks noGrp="1" noRot="1" noChangeAspect="1" noChangeArrowheads="1" noTextEdit="1"/>
          </p:cNvSpPr>
          <p:nvPr>
            <p:ph type="sldImg"/>
          </p:nvPr>
        </p:nvSpPr>
        <p:spPr>
          <a:ln/>
        </p:spPr>
      </p:sp>
      <p:sp>
        <p:nvSpPr>
          <p:cNvPr id="15363" name="Notizenplatzhalter 2">
            <a:extLst>
              <a:ext uri="{FF2B5EF4-FFF2-40B4-BE49-F238E27FC236}">
                <a16:creationId xmlns:a16="http://schemas.microsoft.com/office/drawing/2014/main" id="{EDAECE6A-9569-B76C-ECB7-F3F15947E2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1"/>
              <a:t>Quelle</a:t>
            </a:r>
          </a:p>
          <a:p>
            <a:pPr eaLnBrk="1" hangingPunct="1"/>
            <a:r>
              <a:rPr lang="de-DE" altLang="de-DE"/>
              <a:t>Kilometerangaben laut Google Maps.</a:t>
            </a:r>
          </a:p>
        </p:txBody>
      </p:sp>
      <p:sp>
        <p:nvSpPr>
          <p:cNvPr id="15364" name="Foliennummernplatzhalter 3">
            <a:extLst>
              <a:ext uri="{FF2B5EF4-FFF2-40B4-BE49-F238E27FC236}">
                <a16:creationId xmlns:a16="http://schemas.microsoft.com/office/drawing/2014/main" id="{4476AC9D-FE00-8A6E-2D58-C8B7C826CF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807128-FBB4-4EF1-9FC1-C52B75FBA3AC}" type="slidenum">
              <a:rPr lang="de-DE" altLang="de-DE"/>
              <a:pPr/>
              <a:t>6</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10CBE234-9FC4-0F4F-B2CA-1A8349E8ABC0}"/>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8D8CAA16-A8AC-7591-8867-82F236E6511A}"/>
              </a:ext>
            </a:extLst>
          </p:cNvPr>
          <p:cNvSpPr>
            <a:spLocks noGrp="1" noChangeArrowheads="1"/>
          </p:cNvSpPr>
          <p:nvPr>
            <p:ph type="body" idx="1"/>
          </p:nvPr>
        </p:nvSpPr>
        <p:spPr/>
        <p:txBody>
          <a:bodyPr/>
          <a:lstStyle/>
          <a:p>
            <a:pPr eaLnBrk="1" hangingPunct="1">
              <a:defRPr/>
            </a:pPr>
            <a:r>
              <a:rPr lang="de-DE" altLang="de-DE" b="1" dirty="0">
                <a:sym typeface="Symbol" panose="05050102010706020507" pitchFamily="18" charset="2"/>
              </a:rPr>
              <a:t>Hinweise</a:t>
            </a:r>
          </a:p>
          <a:p>
            <a:pPr eaLnBrk="1" hangingPunct="1">
              <a:defRPr/>
            </a:pPr>
            <a:r>
              <a:rPr lang="de-DE" altLang="de-DE" dirty="0">
                <a:sym typeface="Symbol" panose="05050102010706020507" pitchFamily="18" charset="2"/>
              </a:rPr>
              <a:t>Die Karte zeigt, dass das Flugreiseaufkommen innerhalb und zwischen Europa und Nordamerika besonders hoch ist.</a:t>
            </a:r>
          </a:p>
          <a:p>
            <a:pPr eaLnBrk="1" hangingPunct="1">
              <a:defRPr/>
            </a:pPr>
            <a:endParaRPr lang="de-DE" altLang="de-DE" dirty="0">
              <a:sym typeface="Symbol" panose="05050102010706020507" pitchFamily="18" charset="2"/>
            </a:endParaRPr>
          </a:p>
          <a:p>
            <a:pPr eaLnBrk="1" hangingPunct="1">
              <a:defRPr/>
            </a:pPr>
            <a:r>
              <a:rPr lang="de-DE" altLang="de-DE" b="1" dirty="0">
                <a:sym typeface="Symbol" panose="05050102010706020507" pitchFamily="18" charset="2"/>
              </a:rPr>
              <a:t>Quelle</a:t>
            </a:r>
          </a:p>
          <a:p>
            <a:pPr marL="171450" indent="-171450" eaLnBrk="1" hangingPunct="1">
              <a:buFont typeface="Symbol" panose="05050102010706020507" pitchFamily="18" charset="2"/>
              <a:buChar char="®"/>
              <a:defRPr/>
            </a:pPr>
            <a:r>
              <a:rPr lang="de-DE" altLang="de-DE" dirty="0"/>
              <a:t>www.theguardian.com/environment/ng-interactive/2019/jul/19/carbon-calculator-how-taking-one-flight-emits-as-much-as-many-people-do-in-a-year</a:t>
            </a:r>
          </a:p>
          <a:p>
            <a:pPr marL="171450" marR="0" lvl="0" indent="-171450" algn="l" defTabSz="914400" rtl="0" eaLnBrk="1" fontAlgn="base" latinLnBrk="0" hangingPunct="1">
              <a:lnSpc>
                <a:spcPts val="1700"/>
              </a:lnSpc>
              <a:spcBef>
                <a:spcPct val="0"/>
              </a:spcBef>
              <a:spcAft>
                <a:spcPct val="0"/>
              </a:spcAft>
              <a:buClrTx/>
              <a:buSzTx/>
              <a:buFont typeface="Symbol" panose="05050102010706020507" pitchFamily="18" charset="2"/>
              <a:buChar char="®"/>
              <a:tabLst/>
              <a:defRPr/>
            </a:pPr>
            <a:r>
              <a:rPr lang="de-DE" altLang="de-DE" dirty="0"/>
              <a:t>www.tagesspiegel.de/wissen/historischer-meilenstein-uber-50-staaten-verpflichten-sich-auf-weltklimakonferenz-zu-sanftem-tourismus-12742619.html</a:t>
            </a:r>
          </a:p>
        </p:txBody>
      </p:sp>
      <p:sp>
        <p:nvSpPr>
          <p:cNvPr id="17412" name="Foliennummernplatzhalter 3">
            <a:extLst>
              <a:ext uri="{FF2B5EF4-FFF2-40B4-BE49-F238E27FC236}">
                <a16:creationId xmlns:a16="http://schemas.microsoft.com/office/drawing/2014/main" id="{4E7228B1-4B91-597C-703A-66550B2ED2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484D66-CCD6-4650-B344-6DC6D355855A}" type="slidenum">
              <a:rPr lang="de-DE" altLang="de-DE"/>
              <a:pPr/>
              <a:t>7</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itel 12"/>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87184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Platzhalter für vertikalen Text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8517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Platzhalter für vertikalen Text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6733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0654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19442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187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440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35297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3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02556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5742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feld 2">
            <a:extLst>
              <a:ext uri="{FF2B5EF4-FFF2-40B4-BE49-F238E27FC236}">
                <a16:creationId xmlns:a16="http://schemas.microsoft.com/office/drawing/2014/main" id="{D1AD4669-60FC-876D-4DAD-CE11A5F2200D}"/>
              </a:ext>
            </a:extLst>
          </p:cNvPr>
          <p:cNvSpPr txBox="1">
            <a:spLocks noChangeArrowheads="1"/>
          </p:cNvSpPr>
          <p:nvPr userDrawn="1"/>
        </p:nvSpPr>
        <p:spPr bwMode="auto">
          <a:xfrm>
            <a:off x="269875" y="269875"/>
            <a:ext cx="5472113" cy="257175"/>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000"/>
              </a:lnSpc>
              <a:defRPr/>
            </a:pPr>
            <a:r>
              <a:rPr lang="de-DE" altLang="de-DE" sz="900" b="1" dirty="0">
                <a:solidFill>
                  <a:srgbClr val="006EB7"/>
                </a:solidFill>
                <a:latin typeface="Georgia" panose="02040502050405020303" pitchFamily="18" charset="0"/>
              </a:rPr>
              <a:t>Verantwortungsvoll Reisen M7 </a:t>
            </a:r>
            <a:r>
              <a:rPr lang="de-DE" altLang="de-DE" sz="900" dirty="0">
                <a:latin typeface="Georgia" panose="02040502050405020303" pitchFamily="18" charset="0"/>
                <a:sym typeface="Symbol" panose="05050102010706020507" pitchFamily="18" charset="2"/>
              </a:rPr>
              <a:t> </a:t>
            </a:r>
            <a:r>
              <a:rPr lang="de-DE" altLang="de-DE" sz="900" dirty="0">
                <a:latin typeface="Georgia" panose="02040502050405020303" pitchFamily="18" charset="0"/>
              </a:rPr>
              <a:t>Einleitung | </a:t>
            </a:r>
            <a:r>
              <a:rPr lang="de-DE" altLang="de-DE" sz="900" b="1" dirty="0">
                <a:solidFill>
                  <a:srgbClr val="EA690B"/>
                </a:solidFill>
                <a:latin typeface="Georgia" panose="02040502050405020303" pitchFamily="18" charset="0"/>
              </a:rPr>
              <a:t>Umwelt</a:t>
            </a:r>
            <a:r>
              <a:rPr lang="de-DE" altLang="de-DE" sz="900" dirty="0">
                <a:latin typeface="Georgia" panose="02040502050405020303" pitchFamily="18" charset="0"/>
              </a:rPr>
              <a:t> | Wirtschaft | Soziales &amp; Kultur | Abschluss</a:t>
            </a:r>
          </a:p>
          <a:p>
            <a:pPr>
              <a:lnSpc>
                <a:spcPts val="1000"/>
              </a:lnSpc>
              <a:defRPr/>
            </a:pPr>
            <a:endParaRPr lang="de-DE" altLang="de-DE" sz="900" dirty="0">
              <a:latin typeface="Georgia" panose="02040502050405020303" pitchFamily="18" charset="0"/>
            </a:endParaRPr>
          </a:p>
        </p:txBody>
      </p:sp>
      <p:pic>
        <p:nvPicPr>
          <p:cNvPr id="1027" name="Grafik 3">
            <a:extLst>
              <a:ext uri="{FF2B5EF4-FFF2-40B4-BE49-F238E27FC236}">
                <a16:creationId xmlns:a16="http://schemas.microsoft.com/office/drawing/2014/main" id="{F0CF5B6D-D821-728C-64CD-478B8D04607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88150" y="290513"/>
            <a:ext cx="20812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4CB78CED-CCF7-E1F3-85F8-196705CBF807}"/>
              </a:ext>
            </a:extLst>
          </p:cNvPr>
          <p:cNvSpPr txBox="1">
            <a:spLocks noChangeArrowheads="1"/>
          </p:cNvSpPr>
          <p:nvPr userDrawn="1"/>
        </p:nvSpPr>
        <p:spPr bwMode="auto">
          <a:xfrm>
            <a:off x="166688" y="5980113"/>
            <a:ext cx="2376487" cy="5461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000"/>
              </a:lnSpc>
            </a:pPr>
            <a:r>
              <a:rPr lang="de-DE" altLang="de-DE" sz="900" b="1">
                <a:solidFill>
                  <a:srgbClr val="EA690B"/>
                </a:solidFill>
                <a:latin typeface="Georgia" panose="02040502050405020303" pitchFamily="18" charset="0"/>
              </a:rPr>
              <a:t>Der ökologische Fußabdruck</a:t>
            </a:r>
          </a:p>
          <a:p>
            <a:pPr eaLnBrk="1" hangingPunct="1">
              <a:lnSpc>
                <a:spcPts val="1000"/>
              </a:lnSpc>
              <a:spcAft>
                <a:spcPct val="50000"/>
              </a:spcAft>
            </a:pPr>
            <a:r>
              <a:rPr lang="de-DE" altLang="de-DE" sz="900" b="1">
                <a:latin typeface="Georgia" panose="02040502050405020303" pitchFamily="18" charset="0"/>
              </a:rPr>
              <a:t>Die Welt ist nicht genug</a:t>
            </a:r>
          </a:p>
          <a:p>
            <a:pPr eaLnBrk="1" hangingPunct="1">
              <a:lnSpc>
                <a:spcPts val="1000"/>
              </a:lnSpc>
            </a:pPr>
            <a:r>
              <a:rPr lang="de-DE" altLang="de-DE" sz="900">
                <a:latin typeface="Georgia" panose="02040502050405020303" pitchFamily="18" charset="0"/>
              </a:rPr>
              <a:t>Seite </a:t>
            </a:r>
            <a:fld id="{8007A1D9-8CF3-4FF9-809B-CCBE1160D0AF}" type="slidenum">
              <a:rPr lang="de-DE" altLang="de-DE" sz="900">
                <a:latin typeface="Georgia" panose="02040502050405020303" pitchFamily="18" charset="0"/>
              </a:rPr>
              <a:pPr eaLnBrk="1" hangingPunct="1">
                <a:lnSpc>
                  <a:spcPts val="1000"/>
                </a:lnSpc>
              </a:pPr>
              <a:t>‹Nr.›</a:t>
            </a:fld>
            <a:r>
              <a:rPr lang="de-DE" altLang="de-DE" sz="900">
                <a:latin typeface="Georgia" panose="02040502050405020303" pitchFamily="18" charset="0"/>
              </a:rPr>
              <a:t> / 7</a:t>
            </a:r>
          </a:p>
        </p:txBody>
      </p:sp>
      <p:pic>
        <p:nvPicPr>
          <p:cNvPr id="1029" name="Bild 20">
            <a:extLst>
              <a:ext uri="{FF2B5EF4-FFF2-40B4-BE49-F238E27FC236}">
                <a16:creationId xmlns:a16="http://schemas.microsoft.com/office/drawing/2014/main" id="{F35EEABA-9FA6-817D-C40F-7776AAD4600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34300" y="6003925"/>
            <a:ext cx="11652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a:extLst>
              <a:ext uri="{FF2B5EF4-FFF2-40B4-BE49-F238E27FC236}">
                <a16:creationId xmlns:a16="http://schemas.microsoft.com/office/drawing/2014/main" id="{7A34B593-8E72-0258-9018-9A46C7E59DC4}"/>
              </a:ext>
            </a:extLst>
          </p:cNvPr>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099" name="Text Box 7">
            <a:extLst>
              <a:ext uri="{FF2B5EF4-FFF2-40B4-BE49-F238E27FC236}">
                <a16:creationId xmlns:a16="http://schemas.microsoft.com/office/drawing/2014/main" id="{8213F693-8189-C3AD-D611-7A738B43BC67}"/>
              </a:ext>
            </a:extLst>
          </p:cNvPr>
          <p:cNvSpPr txBox="1">
            <a:spLocks noChangeArrowheads="1"/>
          </p:cNvSpPr>
          <p:nvPr/>
        </p:nvSpPr>
        <p:spPr bwMode="auto">
          <a:xfrm>
            <a:off x="7885113" y="385763"/>
            <a:ext cx="7191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ts val="4500"/>
              </a:lnSpc>
            </a:pPr>
            <a:r>
              <a:rPr lang="de-DE" altLang="de-DE" sz="2500" b="1">
                <a:latin typeface="Georgia" panose="02040502050405020303" pitchFamily="18" charset="0"/>
              </a:rPr>
              <a:t>M7</a:t>
            </a:r>
          </a:p>
        </p:txBody>
      </p:sp>
      <p:sp>
        <p:nvSpPr>
          <p:cNvPr id="4100" name="Text Box 6">
            <a:extLst>
              <a:ext uri="{FF2B5EF4-FFF2-40B4-BE49-F238E27FC236}">
                <a16:creationId xmlns:a16="http://schemas.microsoft.com/office/drawing/2014/main" id="{0D377233-7C57-F22F-1A26-6AC5F2048D2C}"/>
              </a:ext>
            </a:extLst>
          </p:cNvPr>
          <p:cNvSpPr txBox="1">
            <a:spLocks noChangeArrowheads="1"/>
          </p:cNvSpPr>
          <p:nvPr/>
        </p:nvSpPr>
        <p:spPr bwMode="auto">
          <a:xfrm>
            <a:off x="611188" y="503238"/>
            <a:ext cx="77771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pPr>
            <a:r>
              <a:rPr lang="de-DE" altLang="de-DE" sz="2500" b="1">
                <a:latin typeface="Georgia" panose="02040502050405020303" pitchFamily="18" charset="0"/>
              </a:rPr>
              <a:t>Der ökologische Fußabdruck</a:t>
            </a:r>
          </a:p>
          <a:p>
            <a:pPr eaLnBrk="1" hangingPunct="1">
              <a:lnSpc>
                <a:spcPts val="3300"/>
              </a:lnSpc>
            </a:pPr>
            <a:r>
              <a:rPr lang="de-DE" altLang="de-DE" sz="2500" b="1">
                <a:solidFill>
                  <a:schemeClr val="bg1"/>
                </a:solidFill>
                <a:latin typeface="Georgia" panose="02040502050405020303" pitchFamily="18" charset="0"/>
              </a:rPr>
              <a:t>Die Welt ist nicht genug</a:t>
            </a:r>
          </a:p>
        </p:txBody>
      </p:sp>
      <p:pic>
        <p:nvPicPr>
          <p:cNvPr id="4101" name="Grafik 3">
            <a:extLst>
              <a:ext uri="{FF2B5EF4-FFF2-40B4-BE49-F238E27FC236}">
                <a16:creationId xmlns:a16="http://schemas.microsoft.com/office/drawing/2014/main" id="{D8CFA41E-F97E-41DE-A8AB-663A98808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4613" y="6142038"/>
            <a:ext cx="20812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75976C-C04A-7F51-D79F-3EF02ADA31B1}"/>
              </a:ext>
            </a:extLst>
          </p:cNvPr>
          <p:cNvSpPr txBox="1">
            <a:spLocks noChangeArrowheads="1"/>
          </p:cNvSpPr>
          <p:nvPr/>
        </p:nvSpPr>
        <p:spPr bwMode="auto">
          <a:xfrm>
            <a:off x="250825" y="922338"/>
            <a:ext cx="8642350" cy="392112"/>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defRPr/>
            </a:pPr>
            <a:r>
              <a:rPr lang="de-DE" altLang="de-DE" sz="2500" b="1" dirty="0">
                <a:latin typeface="Georgia" panose="02040502050405020303" pitchFamily="18" charset="0"/>
              </a:rPr>
              <a:t>Benötigte Erden </a:t>
            </a:r>
            <a:r>
              <a:rPr lang="de-DE" altLang="de-DE" sz="1500" b="1" spc="-30" dirty="0">
                <a:latin typeface="Georgia" panose="02040502050405020303" pitchFamily="18" charset="0"/>
              </a:rPr>
              <a:t>bei weltweiten Lebensgewohnheiten wie in folgenden Ländern</a:t>
            </a:r>
          </a:p>
        </p:txBody>
      </p:sp>
      <p:pic>
        <p:nvPicPr>
          <p:cNvPr id="6147" name="Grafik 2">
            <a:extLst>
              <a:ext uri="{FF2B5EF4-FFF2-40B4-BE49-F238E27FC236}">
                <a16:creationId xmlns:a16="http://schemas.microsoft.com/office/drawing/2014/main" id="{BE8CF845-89AD-3C11-E6B4-ADFE001BCD0B}"/>
              </a:ext>
            </a:extLst>
          </p:cNvPr>
          <p:cNvPicPr>
            <a:picLocks noChangeAspect="1" noChangeArrowheads="1"/>
          </p:cNvPicPr>
          <p:nvPr/>
        </p:nvPicPr>
        <p:blipFill>
          <a:blip r:embed="rId3"/>
          <a:srcRect/>
          <a:stretch/>
        </p:blipFill>
        <p:spPr bwMode="auto">
          <a:xfrm>
            <a:off x="252413" y="1574510"/>
            <a:ext cx="8639175" cy="390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D63AFB8E-633B-9E76-6FDC-F5EBCC082E07}"/>
              </a:ext>
            </a:extLst>
          </p:cNvPr>
          <p:cNvSpPr txBox="1">
            <a:spLocks noChangeArrowheads="1"/>
          </p:cNvSpPr>
          <p:nvPr/>
        </p:nvSpPr>
        <p:spPr bwMode="auto">
          <a:xfrm>
            <a:off x="250825" y="922338"/>
            <a:ext cx="86423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pPr>
            <a:r>
              <a:rPr lang="de-DE" altLang="de-DE" sz="2500" b="1">
                <a:latin typeface="Georgia" panose="02040502050405020303" pitchFamily="18" charset="0"/>
              </a:rPr>
              <a:t>Der ökologische Fußabdruck eines Deutschen</a:t>
            </a:r>
          </a:p>
        </p:txBody>
      </p:sp>
      <p:pic>
        <p:nvPicPr>
          <p:cNvPr id="7" name="Grafik 6">
            <a:extLst>
              <a:ext uri="{FF2B5EF4-FFF2-40B4-BE49-F238E27FC236}">
                <a16:creationId xmlns:a16="http://schemas.microsoft.com/office/drawing/2014/main" id="{B64D9294-E2C8-AE78-81CB-441D78007961}"/>
              </a:ext>
            </a:extLst>
          </p:cNvPr>
          <p:cNvPicPr>
            <a:picLocks noChangeAspect="1" noChangeArrowheads="1"/>
          </p:cNvPicPr>
          <p:nvPr/>
        </p:nvPicPr>
        <p:blipFill>
          <a:blip r:embed="rId3">
            <a:alphaModFix/>
          </a:blip>
          <a:srcRect/>
          <a:stretch/>
        </p:blipFill>
        <p:spPr bwMode="auto">
          <a:xfrm>
            <a:off x="486000" y="3312000"/>
            <a:ext cx="3318933" cy="15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7907BC8C-EAF6-CB72-0CB3-1ADD810015A1}"/>
              </a:ext>
            </a:extLst>
          </p:cNvPr>
          <p:cNvPicPr>
            <a:picLocks noChangeAspect="1" noChangeArrowheads="1"/>
          </p:cNvPicPr>
          <p:nvPr/>
        </p:nvPicPr>
        <p:blipFill>
          <a:blip r:embed="rId4">
            <a:alphaModFix/>
          </a:blip>
          <a:srcRect/>
          <a:stretch/>
        </p:blipFill>
        <p:spPr bwMode="auto">
          <a:xfrm>
            <a:off x="4226107" y="4258800"/>
            <a:ext cx="2506133" cy="131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a16="http://schemas.microsoft.com/office/drawing/2014/main" id="{FBC8955B-0031-D470-3C1A-DFE59EE73CA6}"/>
              </a:ext>
            </a:extLst>
          </p:cNvPr>
          <p:cNvPicPr>
            <a:picLocks noChangeAspect="1" noChangeArrowheads="1"/>
          </p:cNvPicPr>
          <p:nvPr/>
        </p:nvPicPr>
        <p:blipFill>
          <a:blip r:embed="rId5">
            <a:alphaModFix/>
          </a:blip>
          <a:srcRect/>
          <a:stretch/>
        </p:blipFill>
        <p:spPr bwMode="auto">
          <a:xfrm>
            <a:off x="2930400" y="1717200"/>
            <a:ext cx="4030133" cy="192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1BEAAD97-F934-F508-6B7B-34A4EDC780B7}"/>
              </a:ext>
            </a:extLst>
          </p:cNvPr>
          <p:cNvPicPr>
            <a:picLocks noChangeAspect="1" noChangeArrowheads="1"/>
          </p:cNvPicPr>
          <p:nvPr/>
        </p:nvPicPr>
        <p:blipFill>
          <a:blip r:embed="rId6"/>
          <a:srcRect/>
          <a:stretch/>
        </p:blipFill>
        <p:spPr bwMode="auto">
          <a:xfrm>
            <a:off x="6127200" y="2764800"/>
            <a:ext cx="2531533" cy="177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EC691603-4CF8-5EA3-59CD-A69D8DBDE786}"/>
              </a:ext>
            </a:extLst>
          </p:cNvPr>
          <p:cNvPicPr>
            <a:picLocks noChangeAspect="1" noChangeArrowheads="1"/>
          </p:cNvPicPr>
          <p:nvPr/>
        </p:nvPicPr>
        <p:blipFill>
          <a:blip r:embed="rId7"/>
          <a:srcRect/>
          <a:stretch/>
        </p:blipFill>
        <p:spPr bwMode="auto">
          <a:xfrm>
            <a:off x="277200" y="1581150"/>
            <a:ext cx="838623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25A76ADE-1E50-2112-A11F-DB957DAF8FCF}"/>
              </a:ext>
            </a:extLst>
          </p:cNvPr>
          <p:cNvSpPr/>
          <p:nvPr/>
        </p:nvSpPr>
        <p:spPr>
          <a:xfrm>
            <a:off x="107950" y="115888"/>
            <a:ext cx="5256213" cy="39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7" name="Grafik 16">
            <a:extLst>
              <a:ext uri="{FF2B5EF4-FFF2-40B4-BE49-F238E27FC236}">
                <a16:creationId xmlns:a16="http://schemas.microsoft.com/office/drawing/2014/main" id="{400B2446-CD5F-62B2-7DE9-A4CADC509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2565400"/>
            <a:ext cx="11049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96F11974-5556-EFD3-E7FB-3CA12F60F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25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3">
            <a:extLst>
              <a:ext uri="{FF2B5EF4-FFF2-40B4-BE49-F238E27FC236}">
                <a16:creationId xmlns:a16="http://schemas.microsoft.com/office/drawing/2014/main" id="{0EBD900D-B39E-0D2F-C7FC-936F96F30600}"/>
              </a:ext>
            </a:extLst>
          </p:cNvPr>
          <p:cNvSpPr txBox="1">
            <a:spLocks noChangeArrowheads="1"/>
          </p:cNvSpPr>
          <p:nvPr/>
        </p:nvSpPr>
        <p:spPr bwMode="auto">
          <a:xfrm>
            <a:off x="250825" y="922338"/>
            <a:ext cx="86423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pPr>
            <a:r>
              <a:rPr lang="de-DE" altLang="de-DE" sz="2500" b="1">
                <a:latin typeface="Georgia" panose="02040502050405020303" pitchFamily="18" charset="0"/>
              </a:rPr>
              <a:t>CO2 Fußabdruck einer 2-wöchigen Reise</a:t>
            </a:r>
          </a:p>
        </p:txBody>
      </p:sp>
      <p:pic>
        <p:nvPicPr>
          <p:cNvPr id="14" name="Grafik 13">
            <a:extLst>
              <a:ext uri="{FF2B5EF4-FFF2-40B4-BE49-F238E27FC236}">
                <a16:creationId xmlns:a16="http://schemas.microsoft.com/office/drawing/2014/main" id="{0CBB28AA-784A-1175-D49E-B8DD439E2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3348038"/>
            <a:ext cx="231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feld 2">
            <a:extLst>
              <a:ext uri="{FF2B5EF4-FFF2-40B4-BE49-F238E27FC236}">
                <a16:creationId xmlns:a16="http://schemas.microsoft.com/office/drawing/2014/main" id="{39EF4E27-2177-B0F1-A59A-800DC6D56E6F}"/>
              </a:ext>
            </a:extLst>
          </p:cNvPr>
          <p:cNvSpPr txBox="1">
            <a:spLocks noChangeArrowheads="1"/>
          </p:cNvSpPr>
          <p:nvPr/>
        </p:nvSpPr>
        <p:spPr bwMode="auto">
          <a:xfrm>
            <a:off x="269875" y="269875"/>
            <a:ext cx="54721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000"/>
              </a:lnSpc>
            </a:pPr>
            <a:r>
              <a:rPr lang="de-DE" altLang="de-DE" sz="900" b="1">
                <a:solidFill>
                  <a:srgbClr val="006EB7"/>
                </a:solidFill>
                <a:latin typeface="Georgia" panose="02040502050405020303" pitchFamily="18" charset="0"/>
              </a:rPr>
              <a:t>Verantwortungsvoll Reisen M7 </a:t>
            </a:r>
            <a:r>
              <a:rPr lang="de-DE" altLang="de-DE" sz="900">
                <a:latin typeface="Georgia" panose="02040502050405020303" pitchFamily="18" charset="0"/>
                <a:sym typeface="Symbol" panose="05050102010706020507" pitchFamily="18" charset="2"/>
              </a:rPr>
              <a:t> </a:t>
            </a:r>
            <a:r>
              <a:rPr lang="de-DE" altLang="de-DE" sz="900">
                <a:latin typeface="Georgia" panose="02040502050405020303" pitchFamily="18" charset="0"/>
              </a:rPr>
              <a:t>Einleitung | </a:t>
            </a:r>
            <a:r>
              <a:rPr lang="de-DE" altLang="de-DE" sz="900" b="1">
                <a:solidFill>
                  <a:srgbClr val="EA690B"/>
                </a:solidFill>
                <a:latin typeface="Georgia" panose="02040502050405020303" pitchFamily="18" charset="0"/>
              </a:rPr>
              <a:t>Umwelt</a:t>
            </a:r>
            <a:r>
              <a:rPr lang="de-DE" altLang="de-DE" sz="900">
                <a:latin typeface="Georgia" panose="02040502050405020303" pitchFamily="18" charset="0"/>
              </a:rPr>
              <a:t> | Wirtschaft | Soziales &amp; Kultur | Abschluss</a:t>
            </a:r>
          </a:p>
          <a:p>
            <a:pPr>
              <a:lnSpc>
                <a:spcPts val="1000"/>
              </a:lnSpc>
            </a:pPr>
            <a:endParaRPr lang="de-DE" altLang="de-DE" sz="900">
              <a:latin typeface="Georgia" panose="02040502050405020303" pitchFamily="18" charset="0"/>
            </a:endParaRPr>
          </a:p>
        </p:txBody>
      </p:sp>
      <p:sp>
        <p:nvSpPr>
          <p:cNvPr id="3" name="Text Box 3">
            <a:extLst>
              <a:ext uri="{FF2B5EF4-FFF2-40B4-BE49-F238E27FC236}">
                <a16:creationId xmlns:a16="http://schemas.microsoft.com/office/drawing/2014/main" id="{8970679C-B4A0-9885-6603-2D7993B5455F}"/>
              </a:ext>
            </a:extLst>
          </p:cNvPr>
          <p:cNvSpPr txBox="1">
            <a:spLocks noChangeArrowheads="1"/>
          </p:cNvSpPr>
          <p:nvPr/>
        </p:nvSpPr>
        <p:spPr bwMode="auto">
          <a:xfrm>
            <a:off x="250825" y="1700809"/>
            <a:ext cx="8642350" cy="3816423"/>
          </a:xfrm>
          <a:prstGeom prst="rect">
            <a:avLst/>
          </a:prstGeom>
          <a:noFill/>
          <a:ln>
            <a:noFill/>
          </a:ln>
        </p:spPr>
        <p:txBody>
          <a:bodyPr lIns="0" tIns="0" rIns="0" bIns="0" numCol="3" spcCol="18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000"/>
              </a:lnSpc>
              <a:defRPr/>
            </a:pPr>
            <a:r>
              <a:rPr lang="de-DE" altLang="de-DE" sz="1500" b="1" dirty="0">
                <a:solidFill>
                  <a:srgbClr val="EA690B"/>
                </a:solidFill>
                <a:latin typeface="Georgia" panose="02040502050405020303" pitchFamily="18" charset="0"/>
              </a:rPr>
              <a:t>Reise nach Mexiko</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Flug München – </a:t>
            </a:r>
            <a:br>
              <a:rPr lang="de-DE" altLang="de-DE" sz="1500" dirty="0">
                <a:solidFill>
                  <a:srgbClr val="000000"/>
                </a:solidFill>
                <a:latin typeface="Georgia" panose="02040502050405020303" pitchFamily="18" charset="0"/>
              </a:rPr>
            </a:br>
            <a:r>
              <a:rPr lang="de-DE" altLang="de-DE" sz="1500" dirty="0" err="1">
                <a:solidFill>
                  <a:srgbClr val="000000"/>
                </a:solidFill>
                <a:latin typeface="Georgia" panose="02040502050405020303" pitchFamily="18" charset="0"/>
              </a:rPr>
              <a:t>Cancún</a:t>
            </a:r>
            <a:endParaRPr lang="de-DE" altLang="de-DE" sz="1500" dirty="0">
              <a:solidFill>
                <a:srgbClr val="000000"/>
              </a:solidFill>
              <a:latin typeface="Georgia" panose="02040502050405020303" pitchFamily="18" charset="0"/>
            </a:endParaRP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All-Inclusive-5-Sterne-Hotel</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Aktivitäten: Tauchen, Golfen, Inlandsflug zu Maya-Ruinen, Jetski-Tour</a:t>
            </a:r>
          </a:p>
          <a:p>
            <a:pPr eaLnBrk="1" hangingPunct="1">
              <a:lnSpc>
                <a:spcPts val="2000"/>
              </a:lnSpc>
              <a:spcAft>
                <a:spcPts val="0"/>
              </a:spcAft>
              <a:buClr>
                <a:srgbClr val="F77025"/>
              </a:buClr>
              <a:buSzPct val="60000"/>
              <a:defRPr/>
            </a:pPr>
            <a:r>
              <a:rPr lang="de-DE" altLang="de-DE" sz="1500" b="1" dirty="0">
                <a:solidFill>
                  <a:srgbClr val="000000"/>
                </a:solidFill>
                <a:latin typeface="Georgia" panose="02040502050405020303" pitchFamily="18" charset="0"/>
              </a:rPr>
              <a:t>CO2-Ausstoß = 7.218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An- und Abreise + Inlandsflug: 6.361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Unterkunft: 487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Verpflegung: 205 kg</a:t>
            </a:r>
          </a:p>
          <a:p>
            <a:pPr marL="187200" indent="-187200" eaLnBrk="1" hangingPunct="1">
              <a:lnSpc>
                <a:spcPts val="2000"/>
              </a:lnSpc>
              <a:spcAft>
                <a:spcPts val="1200"/>
              </a:spcAft>
              <a:buClr>
                <a:srgbClr val="F77025"/>
              </a:buClr>
              <a:buSzPct val="60000"/>
              <a:buFontTx/>
              <a:buChar char="•"/>
              <a:defRPr/>
            </a:pPr>
            <a:r>
              <a:rPr lang="de-DE" altLang="de-DE" sz="1500" dirty="0">
                <a:solidFill>
                  <a:srgbClr val="000000"/>
                </a:solidFill>
                <a:latin typeface="Georgia" panose="02040502050405020303" pitchFamily="18" charset="0"/>
              </a:rPr>
              <a:t>Aktivitäten vor Ort: 165 kg</a:t>
            </a:r>
          </a:p>
          <a:p>
            <a:pPr eaLnBrk="1" hangingPunct="1">
              <a:lnSpc>
                <a:spcPts val="2000"/>
              </a:lnSpc>
              <a:defRPr/>
            </a:pPr>
            <a:r>
              <a:rPr lang="de-DE" altLang="de-DE" sz="1500" b="1" dirty="0">
                <a:solidFill>
                  <a:srgbClr val="EA690B"/>
                </a:solidFill>
                <a:latin typeface="Georgia" panose="02040502050405020303" pitchFamily="18" charset="0"/>
              </a:rPr>
              <a:t>Reise nach Mallorca</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Flug Hamburg –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Palma de Mallorca</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All-Inclusive-4-Sterne-Hotel</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Aktivitäten: Mietwagentour (500 km), Tauchkurs, </a:t>
            </a:r>
            <a:br>
              <a:rPr lang="de-DE" altLang="de-DE" sz="1500" dirty="0">
                <a:solidFill>
                  <a:srgbClr val="000000"/>
                </a:solidFill>
                <a:latin typeface="Georgia" panose="02040502050405020303" pitchFamily="18" charset="0"/>
              </a:rPr>
            </a:br>
            <a:r>
              <a:rPr lang="de-DE" altLang="de-DE" sz="1500" dirty="0" err="1">
                <a:solidFill>
                  <a:srgbClr val="000000"/>
                </a:solidFill>
                <a:latin typeface="Georgia" panose="02040502050405020303" pitchFamily="18" charset="0"/>
              </a:rPr>
              <a:t>Quadtour</a:t>
            </a:r>
            <a:r>
              <a:rPr lang="de-DE" altLang="de-DE" sz="1500" dirty="0">
                <a:solidFill>
                  <a:srgbClr val="000000"/>
                </a:solidFill>
                <a:latin typeface="Georgia" panose="02040502050405020303" pitchFamily="18" charset="0"/>
              </a:rPr>
              <a:t>, Motorbootausflug</a:t>
            </a:r>
          </a:p>
          <a:p>
            <a:pPr eaLnBrk="1" hangingPunct="1">
              <a:lnSpc>
                <a:spcPts val="2000"/>
              </a:lnSpc>
              <a:spcAft>
                <a:spcPts val="0"/>
              </a:spcAft>
              <a:buClr>
                <a:srgbClr val="F77025"/>
              </a:buClr>
              <a:buSzPct val="60000"/>
              <a:defRPr/>
            </a:pPr>
            <a:r>
              <a:rPr lang="de-DE" altLang="de-DE" sz="1500" b="1" dirty="0">
                <a:solidFill>
                  <a:srgbClr val="000000"/>
                </a:solidFill>
                <a:latin typeface="Georgia" panose="02040502050405020303" pitchFamily="18" charset="0"/>
              </a:rPr>
              <a:t>CO2-Ausstoß = 1.221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An- und Abreise: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925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Unterkunft: 148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Verpflegung: 91 kg</a:t>
            </a:r>
          </a:p>
          <a:p>
            <a:pPr marL="187200" indent="-187200" eaLnBrk="1" hangingPunct="1">
              <a:lnSpc>
                <a:spcPts val="2000"/>
              </a:lnSpc>
              <a:spcAft>
                <a:spcPts val="1200"/>
              </a:spcAft>
              <a:buClr>
                <a:srgbClr val="F77025"/>
              </a:buClr>
              <a:buSzPct val="60000"/>
              <a:buFontTx/>
              <a:buChar char="•"/>
              <a:defRPr/>
            </a:pPr>
            <a:r>
              <a:rPr lang="de-DE" altLang="de-DE" sz="1500" dirty="0">
                <a:solidFill>
                  <a:srgbClr val="000000"/>
                </a:solidFill>
                <a:latin typeface="Georgia" panose="02040502050405020303" pitchFamily="18" charset="0"/>
              </a:rPr>
              <a:t>Aktivitäten vor Ort: 58 kg </a:t>
            </a:r>
          </a:p>
          <a:p>
            <a:pPr eaLnBrk="1" hangingPunct="1">
              <a:lnSpc>
                <a:spcPts val="2000"/>
              </a:lnSpc>
              <a:defRPr/>
            </a:pPr>
            <a:r>
              <a:rPr lang="de-DE" altLang="de-DE" sz="1500" b="1" dirty="0">
                <a:solidFill>
                  <a:srgbClr val="EA690B"/>
                </a:solidFill>
                <a:latin typeface="Georgia" panose="02040502050405020303" pitchFamily="18" charset="0"/>
              </a:rPr>
              <a:t>Reise an die Ostsee</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Autofahrt Düsseldorf –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Rügen </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3-Sterne-Ferienwohnung</a:t>
            </a:r>
          </a:p>
          <a:p>
            <a:pP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Aktivitäten: Sommerrodelbahn, Freizeitpark, Spaßbad, Inselrundflug</a:t>
            </a:r>
          </a:p>
          <a:p>
            <a:pPr eaLnBrk="1" hangingPunct="1">
              <a:lnSpc>
                <a:spcPts val="2000"/>
              </a:lnSpc>
              <a:spcAft>
                <a:spcPts val="0"/>
              </a:spcAft>
              <a:buClr>
                <a:srgbClr val="F77025"/>
              </a:buClr>
              <a:buSzPct val="60000"/>
              <a:defRPr/>
            </a:pPr>
            <a:r>
              <a:rPr lang="de-DE" altLang="de-DE" sz="1500" b="1" dirty="0">
                <a:solidFill>
                  <a:srgbClr val="000000"/>
                </a:solidFill>
                <a:latin typeface="Georgia" panose="02040502050405020303" pitchFamily="18" charset="0"/>
              </a:rPr>
              <a:t>CO2-Ausstoß = 258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An- und Abreise: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80 kg (Auto mit 4 Personen)</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Unterkunft: 52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Verpflegung: 56 kg</a:t>
            </a:r>
          </a:p>
          <a:p>
            <a:pPr marL="187200" indent="-187200" eaLnBrk="1" hangingPunct="1">
              <a:lnSpc>
                <a:spcPts val="2000"/>
              </a:lnSpc>
              <a:spcAft>
                <a:spcPts val="0"/>
              </a:spcAft>
              <a:buClr>
                <a:srgbClr val="F77025"/>
              </a:buClr>
              <a:buSzPct val="60000"/>
              <a:buFontTx/>
              <a:buChar char="•"/>
              <a:defRPr/>
            </a:pPr>
            <a:r>
              <a:rPr lang="de-DE" altLang="de-DE" sz="1500" dirty="0">
                <a:solidFill>
                  <a:srgbClr val="000000"/>
                </a:solidFill>
                <a:latin typeface="Georgia" panose="02040502050405020303" pitchFamily="18" charset="0"/>
              </a:rPr>
              <a:t>Aktivitäten vor Ort: 70 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a:extLst>
              <a:ext uri="{FF2B5EF4-FFF2-40B4-BE49-F238E27FC236}">
                <a16:creationId xmlns:a16="http://schemas.microsoft.com/office/drawing/2014/main" id="{732DE321-BC26-C054-A0F9-546857B1FA55}"/>
              </a:ext>
            </a:extLst>
          </p:cNvPr>
          <p:cNvSpPr txBox="1">
            <a:spLocks noChangeArrowheads="1"/>
          </p:cNvSpPr>
          <p:nvPr/>
        </p:nvSpPr>
        <p:spPr bwMode="auto">
          <a:xfrm>
            <a:off x="250825" y="922338"/>
            <a:ext cx="86423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pPr>
            <a:r>
              <a:rPr lang="de-DE" altLang="de-DE" sz="2500" b="1">
                <a:latin typeface="Georgia" panose="02040502050405020303" pitchFamily="18" charset="0"/>
              </a:rPr>
              <a:t>Verkehrsmittel im Vergleich</a:t>
            </a:r>
          </a:p>
        </p:txBody>
      </p:sp>
      <p:pic>
        <p:nvPicPr>
          <p:cNvPr id="12291" name="Grafik 4">
            <a:extLst>
              <a:ext uri="{FF2B5EF4-FFF2-40B4-BE49-F238E27FC236}">
                <a16:creationId xmlns:a16="http://schemas.microsoft.com/office/drawing/2014/main" id="{3AFED318-E94E-31C2-B868-FE091BFAE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601788"/>
            <a:ext cx="8639175"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EB085DAA-5DCA-5BC7-E891-9EE8318D6F9D}"/>
              </a:ext>
            </a:extLst>
          </p:cNvPr>
          <p:cNvGrpSpPr>
            <a:grpSpLocks/>
          </p:cNvGrpSpPr>
          <p:nvPr/>
        </p:nvGrpSpPr>
        <p:grpSpPr bwMode="auto">
          <a:xfrm>
            <a:off x="250825" y="4221163"/>
            <a:ext cx="8569325" cy="1465262"/>
            <a:chOff x="179512" y="3216053"/>
            <a:chExt cx="8568952" cy="1465506"/>
          </a:xfrm>
        </p:grpSpPr>
        <p:grpSp>
          <p:nvGrpSpPr>
            <p:cNvPr id="14345" name="Gruppieren 23">
              <a:extLst>
                <a:ext uri="{FF2B5EF4-FFF2-40B4-BE49-F238E27FC236}">
                  <a16:creationId xmlns:a16="http://schemas.microsoft.com/office/drawing/2014/main" id="{1E219CE4-124B-A313-5AAB-A042C780C819}"/>
                </a:ext>
              </a:extLst>
            </p:cNvPr>
            <p:cNvGrpSpPr>
              <a:grpSpLocks/>
            </p:cNvGrpSpPr>
            <p:nvPr/>
          </p:nvGrpSpPr>
          <p:grpSpPr bwMode="auto">
            <a:xfrm>
              <a:off x="4788024" y="3216053"/>
              <a:ext cx="1800200" cy="1465506"/>
              <a:chOff x="4830262" y="3216053"/>
              <a:chExt cx="1800200" cy="1465506"/>
            </a:xfrm>
          </p:grpSpPr>
          <p:sp>
            <p:nvSpPr>
              <p:cNvPr id="21" name="Rechteck 20">
                <a:extLst>
                  <a:ext uri="{FF2B5EF4-FFF2-40B4-BE49-F238E27FC236}">
                    <a16:creationId xmlns:a16="http://schemas.microsoft.com/office/drawing/2014/main" id="{A694BB7B-7F74-7C62-386E-FFBB69C6AF4F}"/>
                  </a:ext>
                </a:extLst>
              </p:cNvPr>
              <p:cNvSpPr/>
              <p:nvPr/>
            </p:nvSpPr>
            <p:spPr>
              <a:xfrm>
                <a:off x="4830062" y="3216053"/>
                <a:ext cx="1800147" cy="146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4354" name="Grafik 12">
                <a:extLst>
                  <a:ext uri="{FF2B5EF4-FFF2-40B4-BE49-F238E27FC236}">
                    <a16:creationId xmlns:a16="http://schemas.microsoft.com/office/drawing/2014/main" id="{8660F5C4-27FD-ADE9-CBEC-AA3F1853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29" y="3795155"/>
                <a:ext cx="364067" cy="2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6" name="Gruppieren 22">
              <a:extLst>
                <a:ext uri="{FF2B5EF4-FFF2-40B4-BE49-F238E27FC236}">
                  <a16:creationId xmlns:a16="http://schemas.microsoft.com/office/drawing/2014/main" id="{7B10BDFD-8241-5190-CE27-4D5CB05353AC}"/>
                </a:ext>
              </a:extLst>
            </p:cNvPr>
            <p:cNvGrpSpPr>
              <a:grpSpLocks/>
            </p:cNvGrpSpPr>
            <p:nvPr/>
          </p:nvGrpSpPr>
          <p:grpSpPr bwMode="auto">
            <a:xfrm>
              <a:off x="6948264" y="3216053"/>
              <a:ext cx="1800200" cy="1465506"/>
              <a:chOff x="7032740" y="3216053"/>
              <a:chExt cx="1800200" cy="1465506"/>
            </a:xfrm>
          </p:grpSpPr>
          <p:sp>
            <p:nvSpPr>
              <p:cNvPr id="22" name="Rechteck 21">
                <a:extLst>
                  <a:ext uri="{FF2B5EF4-FFF2-40B4-BE49-F238E27FC236}">
                    <a16:creationId xmlns:a16="http://schemas.microsoft.com/office/drawing/2014/main" id="{5BCD15B9-89A6-7014-2F36-766D51ECF181}"/>
                  </a:ext>
                </a:extLst>
              </p:cNvPr>
              <p:cNvSpPr/>
              <p:nvPr/>
            </p:nvSpPr>
            <p:spPr>
              <a:xfrm>
                <a:off x="7032793" y="3216053"/>
                <a:ext cx="1800147" cy="146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4352" name="Grafik 14">
                <a:extLst>
                  <a:ext uri="{FF2B5EF4-FFF2-40B4-BE49-F238E27FC236}">
                    <a16:creationId xmlns:a16="http://schemas.microsoft.com/office/drawing/2014/main" id="{3628EFFF-732C-A0E5-641D-0B0B1D1A3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9924" y="3873471"/>
                <a:ext cx="105833"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Grafik 16" descr="Ein Bild, das Zeichnung enthält.&#10;&#10;Automatisch generierte Beschreibung">
              <a:extLst>
                <a:ext uri="{FF2B5EF4-FFF2-40B4-BE49-F238E27FC236}">
                  <a16:creationId xmlns:a16="http://schemas.microsoft.com/office/drawing/2014/main" id="{D34995D1-EE24-0F98-838C-D3F6BD0C8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59638"/>
              <a:ext cx="2125133" cy="12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8" name="Gruppieren 24">
              <a:extLst>
                <a:ext uri="{FF2B5EF4-FFF2-40B4-BE49-F238E27FC236}">
                  <a16:creationId xmlns:a16="http://schemas.microsoft.com/office/drawing/2014/main" id="{AF2FB041-E335-A94F-8EE3-D8BB810A3FA7}"/>
                </a:ext>
              </a:extLst>
            </p:cNvPr>
            <p:cNvGrpSpPr>
              <a:grpSpLocks/>
            </p:cNvGrpSpPr>
            <p:nvPr/>
          </p:nvGrpSpPr>
          <p:grpSpPr bwMode="auto">
            <a:xfrm>
              <a:off x="2555776" y="3216053"/>
              <a:ext cx="1800200" cy="1465506"/>
              <a:chOff x="2627784" y="3216053"/>
              <a:chExt cx="1800200" cy="1465506"/>
            </a:xfrm>
          </p:grpSpPr>
          <p:sp>
            <p:nvSpPr>
              <p:cNvPr id="20" name="Rechteck 19">
                <a:extLst>
                  <a:ext uri="{FF2B5EF4-FFF2-40B4-BE49-F238E27FC236}">
                    <a16:creationId xmlns:a16="http://schemas.microsoft.com/office/drawing/2014/main" id="{EFDAA670-6944-8B75-AE34-893ED2EA2CF8}"/>
                  </a:ext>
                </a:extLst>
              </p:cNvPr>
              <p:cNvSpPr/>
              <p:nvPr/>
            </p:nvSpPr>
            <p:spPr>
              <a:xfrm>
                <a:off x="2627905" y="3216053"/>
                <a:ext cx="1800147" cy="146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4350" name="Grafik 18" descr="Ein Bild, das Zeichnung enthält.&#10;&#10;Automatisch generierte Beschreibung">
                <a:extLst>
                  <a:ext uri="{FF2B5EF4-FFF2-40B4-BE49-F238E27FC236}">
                    <a16:creationId xmlns:a16="http://schemas.microsoft.com/office/drawing/2014/main" id="{5AFF8839-6FF6-3D96-D401-4F36324ED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468" y="3524221"/>
                <a:ext cx="12488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 Box 3">
            <a:extLst>
              <a:ext uri="{FF2B5EF4-FFF2-40B4-BE49-F238E27FC236}">
                <a16:creationId xmlns:a16="http://schemas.microsoft.com/office/drawing/2014/main" id="{6CEE9C11-A58B-6AED-4C83-F23C9F389A52}"/>
              </a:ext>
            </a:extLst>
          </p:cNvPr>
          <p:cNvSpPr txBox="1">
            <a:spLocks noChangeArrowheads="1"/>
          </p:cNvSpPr>
          <p:nvPr/>
        </p:nvSpPr>
        <p:spPr bwMode="auto">
          <a:xfrm>
            <a:off x="250825" y="2276872"/>
            <a:ext cx="8642350" cy="1968962"/>
          </a:xfrm>
          <a:prstGeom prst="rect">
            <a:avLst/>
          </a:prstGeom>
          <a:noFill/>
          <a:ln>
            <a:noFill/>
          </a:ln>
        </p:spPr>
        <p:txBody>
          <a:bodyPr lIns="0" tIns="0" rIns="0" bIns="0" numCol="4" spcCol="18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2000"/>
              </a:lnSpc>
              <a:defRPr/>
            </a:pPr>
            <a:r>
              <a:rPr lang="de-DE" altLang="de-DE" sz="1500" b="1" dirty="0">
                <a:solidFill>
                  <a:srgbClr val="EA690B"/>
                </a:solidFill>
                <a:latin typeface="Georgia" panose="02040502050405020303" pitchFamily="18" charset="0"/>
              </a:rPr>
              <a:t>mit Flugzeug</a:t>
            </a:r>
          </a:p>
          <a:p>
            <a:pPr algn="ct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(mit ca. 98 Personen)</a:t>
            </a:r>
            <a:br>
              <a:rPr lang="de-DE" altLang="de-DE" sz="1500" dirty="0">
                <a:solidFill>
                  <a:srgbClr val="000000"/>
                </a:solidFill>
                <a:latin typeface="Georgia" panose="02040502050405020303" pitchFamily="18" charset="0"/>
              </a:rPr>
            </a:b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1.511 km x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0,391 kg CO2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 </a:t>
            </a:r>
            <a:br>
              <a:rPr lang="de-DE" altLang="de-DE" sz="1500" dirty="0">
                <a:solidFill>
                  <a:srgbClr val="000000"/>
                </a:solidFill>
                <a:latin typeface="Georgia" panose="02040502050405020303" pitchFamily="18" charset="0"/>
              </a:rPr>
            </a:br>
            <a:r>
              <a:rPr lang="pl-PL" altLang="de-DE" sz="1500" b="1" dirty="0">
                <a:solidFill>
                  <a:srgbClr val="000000"/>
                </a:solidFill>
                <a:latin typeface="Georgia" panose="02040502050405020303" pitchFamily="18" charset="0"/>
              </a:rPr>
              <a:t>590 kg CO2</a:t>
            </a:r>
          </a:p>
          <a:p>
            <a:pPr algn="ctr" eaLnBrk="1" hangingPunct="1">
              <a:lnSpc>
                <a:spcPts val="2000"/>
              </a:lnSpc>
              <a:defRPr/>
            </a:pPr>
            <a:r>
              <a:rPr lang="de-DE" altLang="de-DE" sz="1500" b="1" dirty="0">
                <a:solidFill>
                  <a:srgbClr val="EA690B"/>
                </a:solidFill>
                <a:latin typeface="Georgia" panose="02040502050405020303" pitchFamily="18" charset="0"/>
              </a:rPr>
              <a:t>mit Auto </a:t>
            </a:r>
          </a:p>
          <a:p>
            <a:pPr algn="ct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(mit 1 Person)</a:t>
            </a:r>
            <a:br>
              <a:rPr lang="de-DE" altLang="de-DE" sz="1500" dirty="0">
                <a:solidFill>
                  <a:srgbClr val="000000"/>
                </a:solidFill>
                <a:latin typeface="Georgia" panose="02040502050405020303" pitchFamily="18" charset="0"/>
              </a:rPr>
            </a:b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1.961 km</a:t>
            </a:r>
            <a:r>
              <a:rPr lang="de-DE" altLang="de-DE" sz="1500" dirty="0">
                <a:solidFill>
                  <a:srgbClr val="000000"/>
                </a:solidFill>
                <a:latin typeface="Georgia" panose="02040502050405020303" pitchFamily="18" charset="0"/>
              </a:rPr>
              <a:t> </a:t>
            </a:r>
            <a:r>
              <a:rPr lang="pl-PL" altLang="de-DE" sz="1500" dirty="0">
                <a:solidFill>
                  <a:srgbClr val="000000"/>
                </a:solidFill>
                <a:latin typeface="Georgia" panose="02040502050405020303" pitchFamily="18" charset="0"/>
              </a:rPr>
              <a:t>x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0,177 kg CO2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 </a:t>
            </a:r>
            <a:br>
              <a:rPr lang="de-DE" altLang="de-DE" sz="1500" dirty="0">
                <a:solidFill>
                  <a:srgbClr val="000000"/>
                </a:solidFill>
                <a:latin typeface="Georgia" panose="02040502050405020303" pitchFamily="18" charset="0"/>
              </a:rPr>
            </a:br>
            <a:r>
              <a:rPr lang="pl-PL" altLang="de-DE" sz="1500" b="1" dirty="0">
                <a:solidFill>
                  <a:srgbClr val="000000"/>
                </a:solidFill>
                <a:latin typeface="Georgia" panose="02040502050405020303" pitchFamily="18" charset="0"/>
              </a:rPr>
              <a:t>347 kg CO2</a:t>
            </a:r>
          </a:p>
          <a:p>
            <a:pPr algn="ctr" eaLnBrk="1" hangingPunct="1">
              <a:lnSpc>
                <a:spcPts val="2000"/>
              </a:lnSpc>
              <a:defRPr/>
            </a:pPr>
            <a:r>
              <a:rPr lang="de-DE" altLang="de-DE" sz="1500" b="1" dirty="0">
                <a:solidFill>
                  <a:srgbClr val="EA690B"/>
                </a:solidFill>
                <a:latin typeface="Georgia" panose="02040502050405020303" pitchFamily="18" charset="0"/>
              </a:rPr>
              <a:t>mit Reisebus</a:t>
            </a:r>
          </a:p>
          <a:p>
            <a:pPr algn="ct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(mit ca. 19 Personen)</a:t>
            </a:r>
            <a:br>
              <a:rPr lang="de-DE" altLang="de-DE" sz="1500" dirty="0">
                <a:solidFill>
                  <a:srgbClr val="000000"/>
                </a:solidFill>
                <a:latin typeface="Georgia" panose="02040502050405020303" pitchFamily="18" charset="0"/>
              </a:rPr>
            </a:b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1.835 km x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0,052 kg CO2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 </a:t>
            </a:r>
            <a:br>
              <a:rPr lang="de-DE" altLang="de-DE" sz="1500" dirty="0">
                <a:solidFill>
                  <a:srgbClr val="000000"/>
                </a:solidFill>
                <a:latin typeface="Georgia" panose="02040502050405020303" pitchFamily="18" charset="0"/>
              </a:rPr>
            </a:br>
            <a:r>
              <a:rPr lang="pl-PL" altLang="de-DE" sz="1500" b="1" dirty="0">
                <a:solidFill>
                  <a:srgbClr val="000000"/>
                </a:solidFill>
                <a:latin typeface="Georgia" panose="02040502050405020303" pitchFamily="18" charset="0"/>
              </a:rPr>
              <a:t>101 kg CO2</a:t>
            </a:r>
          </a:p>
          <a:p>
            <a:pPr algn="ctr" eaLnBrk="1" hangingPunct="1">
              <a:lnSpc>
                <a:spcPts val="2000"/>
              </a:lnSpc>
              <a:defRPr/>
            </a:pPr>
            <a:r>
              <a:rPr lang="de-DE" altLang="de-DE" sz="1500" b="1" dirty="0">
                <a:solidFill>
                  <a:srgbClr val="EA690B"/>
                </a:solidFill>
                <a:latin typeface="Georgia" panose="02040502050405020303" pitchFamily="18" charset="0"/>
              </a:rPr>
              <a:t>mit Bahn</a:t>
            </a:r>
          </a:p>
          <a:p>
            <a:pPr algn="ctr" eaLnBrk="1" hangingPunct="1">
              <a:lnSpc>
                <a:spcPts val="2000"/>
              </a:lnSpc>
              <a:spcAft>
                <a:spcPts val="1200"/>
              </a:spcAft>
              <a:buClr>
                <a:srgbClr val="F77025"/>
              </a:buClr>
              <a:buSzPct val="60000"/>
              <a:defRPr/>
            </a:pPr>
            <a:r>
              <a:rPr lang="de-DE" altLang="de-DE" sz="1500" dirty="0">
                <a:solidFill>
                  <a:srgbClr val="000000"/>
                </a:solidFill>
                <a:latin typeface="Georgia" panose="02040502050405020303" pitchFamily="18" charset="0"/>
              </a:rPr>
              <a:t>(mit ca. 110 Personen)</a:t>
            </a:r>
            <a:br>
              <a:rPr lang="de-DE" altLang="de-DE" sz="1500" dirty="0">
                <a:solidFill>
                  <a:srgbClr val="000000"/>
                </a:solidFill>
                <a:latin typeface="Georgia" panose="02040502050405020303" pitchFamily="18" charset="0"/>
              </a:rPr>
            </a:b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2.100 km x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0,014 kg CO2 </a:t>
            </a:r>
            <a:br>
              <a:rPr lang="de-DE" altLang="de-DE" sz="1500" dirty="0">
                <a:solidFill>
                  <a:srgbClr val="000000"/>
                </a:solidFill>
                <a:latin typeface="Georgia" panose="02040502050405020303" pitchFamily="18" charset="0"/>
              </a:rPr>
            </a:br>
            <a:r>
              <a:rPr lang="pl-PL" altLang="de-DE" sz="1500" dirty="0">
                <a:solidFill>
                  <a:srgbClr val="000000"/>
                </a:solidFill>
                <a:latin typeface="Georgia" panose="02040502050405020303" pitchFamily="18" charset="0"/>
              </a:rPr>
              <a:t>= </a:t>
            </a:r>
            <a:br>
              <a:rPr lang="de-DE" altLang="de-DE" sz="1500" dirty="0">
                <a:solidFill>
                  <a:srgbClr val="000000"/>
                </a:solidFill>
                <a:latin typeface="Georgia" panose="02040502050405020303" pitchFamily="18" charset="0"/>
              </a:rPr>
            </a:br>
            <a:r>
              <a:rPr lang="pl-PL" altLang="de-DE" sz="1500" b="1" dirty="0">
                <a:solidFill>
                  <a:srgbClr val="000000"/>
                </a:solidFill>
                <a:latin typeface="Georgia" panose="02040502050405020303" pitchFamily="18" charset="0"/>
              </a:rPr>
              <a:t>29 kg CO2</a:t>
            </a:r>
          </a:p>
        </p:txBody>
      </p:sp>
      <p:sp>
        <p:nvSpPr>
          <p:cNvPr id="14340" name="Text Box 3">
            <a:extLst>
              <a:ext uri="{FF2B5EF4-FFF2-40B4-BE49-F238E27FC236}">
                <a16:creationId xmlns:a16="http://schemas.microsoft.com/office/drawing/2014/main" id="{67DAAB61-65A1-AE3F-74C9-420A1B97E5AA}"/>
              </a:ext>
            </a:extLst>
          </p:cNvPr>
          <p:cNvSpPr txBox="1">
            <a:spLocks noChangeArrowheads="1"/>
          </p:cNvSpPr>
          <p:nvPr/>
        </p:nvSpPr>
        <p:spPr bwMode="auto">
          <a:xfrm>
            <a:off x="250825" y="922338"/>
            <a:ext cx="86423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pPr>
            <a:r>
              <a:rPr lang="de-DE" altLang="de-DE" sz="2500" b="1">
                <a:latin typeface="Georgia" panose="02040502050405020303" pitchFamily="18" charset="0"/>
              </a:rPr>
              <a:t>Anreise Berlin – Barcelona</a:t>
            </a:r>
          </a:p>
        </p:txBody>
      </p:sp>
      <p:pic>
        <p:nvPicPr>
          <p:cNvPr id="14341" name="Grafik 4" descr="Ein Bild, das Zeichnung enthält.&#10;&#10;Automatisch generierte Beschreibung">
            <a:extLst>
              <a:ext uri="{FF2B5EF4-FFF2-40B4-BE49-F238E27FC236}">
                <a16:creationId xmlns:a16="http://schemas.microsoft.com/office/drawing/2014/main" id="{98AF05C7-286D-9E22-44A8-3D0FB99027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1628775"/>
            <a:ext cx="9620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6" descr="Ein Bild, das Zeichnung enthält.&#10;&#10;Automatisch generierte Beschreibung">
            <a:extLst>
              <a:ext uri="{FF2B5EF4-FFF2-40B4-BE49-F238E27FC236}">
                <a16:creationId xmlns:a16="http://schemas.microsoft.com/office/drawing/2014/main" id="{B5F2672E-411C-F538-1FC7-50A0AE8A6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3400" y="1752600"/>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Grafik 8">
            <a:extLst>
              <a:ext uri="{FF2B5EF4-FFF2-40B4-BE49-F238E27FC236}">
                <a16:creationId xmlns:a16="http://schemas.microsoft.com/office/drawing/2014/main" id="{FFE0A717-2DF2-BCA9-1066-532B761D8A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1684338"/>
            <a:ext cx="10493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Grafik 10" descr="Ein Bild, das Zeichnung enthält.&#10;&#10;Automatisch generierte Beschreibung">
            <a:extLst>
              <a:ext uri="{FF2B5EF4-FFF2-40B4-BE49-F238E27FC236}">
                <a16:creationId xmlns:a16="http://schemas.microsoft.com/office/drawing/2014/main" id="{54FCFAD7-F390-F388-F88D-A5AE4FE584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2813" y="1739900"/>
            <a:ext cx="13414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D24246D4-E888-E80F-4D39-C9DDFCA54F4A}"/>
              </a:ext>
            </a:extLst>
          </p:cNvPr>
          <p:cNvSpPr txBox="1">
            <a:spLocks noChangeArrowheads="1"/>
          </p:cNvSpPr>
          <p:nvPr/>
        </p:nvSpPr>
        <p:spPr bwMode="auto">
          <a:xfrm>
            <a:off x="250825" y="922338"/>
            <a:ext cx="8642350" cy="476408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300"/>
              </a:lnSpc>
              <a:defRPr/>
            </a:pPr>
            <a:r>
              <a:rPr lang="de-DE" altLang="de-DE" sz="2500" b="1" dirty="0">
                <a:latin typeface="Georgia" panose="02040502050405020303" pitchFamily="18" charset="0"/>
              </a:rPr>
              <a:t>Der Klimafußabdruck des Fliegens</a:t>
            </a:r>
          </a:p>
          <a:p>
            <a:pPr eaLnBrk="1" hangingPunct="1">
              <a:lnSpc>
                <a:spcPts val="2000"/>
              </a:lnSpc>
              <a:defRPr/>
            </a:pPr>
            <a:endParaRPr lang="de-DE" altLang="de-DE" sz="2500" dirty="0">
              <a:latin typeface="Georgia" panose="02040502050405020303" pitchFamily="18" charset="0"/>
            </a:endParaRPr>
          </a:p>
          <a:p>
            <a:pPr marL="187200" indent="-187200" eaLnBrk="1" hangingPunct="1">
              <a:lnSpc>
                <a:spcPts val="2000"/>
              </a:lnSpc>
              <a:spcAft>
                <a:spcPts val="1200"/>
              </a:spcAft>
              <a:buClr>
                <a:srgbClr val="F77025"/>
              </a:buClr>
              <a:buSzPct val="110000"/>
              <a:buFontTx/>
              <a:buChar char="•"/>
              <a:defRPr/>
            </a:pPr>
            <a:r>
              <a:rPr lang="de-DE" altLang="de-DE" sz="1500" dirty="0">
                <a:solidFill>
                  <a:srgbClr val="000000"/>
                </a:solidFill>
                <a:latin typeface="Georgia" panose="02040502050405020303" pitchFamily="18" charset="0"/>
              </a:rPr>
              <a:t>Tourismus ist verantwortlich für knapp 9 % der weltweit produzierten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Treibhausgase und damit für jede 11. Tonne.</a:t>
            </a:r>
          </a:p>
          <a:p>
            <a:pPr marL="187200" indent="-187200" eaLnBrk="1" hangingPunct="1">
              <a:lnSpc>
                <a:spcPts val="2000"/>
              </a:lnSpc>
              <a:spcAft>
                <a:spcPts val="1200"/>
              </a:spcAft>
              <a:buClr>
                <a:srgbClr val="F77025"/>
              </a:buClr>
              <a:buSzPct val="110000"/>
              <a:buFontTx/>
              <a:buChar char="•"/>
              <a:defRPr/>
            </a:pPr>
            <a:r>
              <a:rPr lang="de-DE" altLang="de-DE" sz="1500" dirty="0">
                <a:solidFill>
                  <a:srgbClr val="000000"/>
                </a:solidFill>
                <a:latin typeface="Georgia" panose="02040502050405020303" pitchFamily="18" charset="0"/>
              </a:rPr>
              <a:t>Es gibt Viel-Flieger, Normal-Flieger und Nicht-Flieger: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In Großbritannien ist 1 % der Bevölkerung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für 20 % aller Flüge verantwortlich.</a:t>
            </a:r>
          </a:p>
          <a:p>
            <a:pPr marL="187200" indent="-187200" eaLnBrk="1" hangingPunct="1">
              <a:lnSpc>
                <a:spcPts val="2000"/>
              </a:lnSpc>
              <a:spcAft>
                <a:spcPts val="1200"/>
              </a:spcAft>
              <a:buClr>
                <a:srgbClr val="F77025"/>
              </a:buClr>
              <a:buSzPct val="110000"/>
              <a:buFontTx/>
              <a:buChar char="•"/>
              <a:defRPr/>
            </a:pPr>
            <a:r>
              <a:rPr lang="de-DE" altLang="de-DE" sz="1500" dirty="0">
                <a:solidFill>
                  <a:srgbClr val="000000"/>
                </a:solidFill>
                <a:latin typeface="Georgia" panose="02040502050405020303" pitchFamily="18" charset="0"/>
              </a:rPr>
              <a:t>Weltweit starten an einem durchschnittlichen Tag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100.000 Flugzeuge (siehe Abbildung). </a:t>
            </a:r>
          </a:p>
          <a:p>
            <a:pPr marL="187200" indent="-187200" eaLnBrk="1" hangingPunct="1">
              <a:lnSpc>
                <a:spcPts val="2000"/>
              </a:lnSpc>
              <a:spcAft>
                <a:spcPts val="1200"/>
              </a:spcAft>
              <a:buClr>
                <a:srgbClr val="F77025"/>
              </a:buClr>
              <a:buSzPct val="110000"/>
              <a:buFontTx/>
              <a:buChar char="•"/>
              <a:defRPr/>
            </a:pPr>
            <a:r>
              <a:rPr lang="de-DE" altLang="de-DE" sz="1500" dirty="0">
                <a:solidFill>
                  <a:srgbClr val="000000"/>
                </a:solidFill>
                <a:latin typeface="Georgia" panose="02040502050405020303" pitchFamily="18" charset="0"/>
              </a:rPr>
              <a:t>Die Billig-Fluglinie Ryanair liegt auf Platz 10 von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Europas größten Klima-Verschmutzern.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Nur Betreiber von Kohlekraftwerken stoßen mehr CO2 </a:t>
            </a:r>
            <a:br>
              <a:rPr lang="de-DE" altLang="de-DE" sz="1500" dirty="0">
                <a:solidFill>
                  <a:srgbClr val="000000"/>
                </a:solidFill>
                <a:latin typeface="Georgia" panose="02040502050405020303" pitchFamily="18" charset="0"/>
              </a:rPr>
            </a:br>
            <a:r>
              <a:rPr lang="de-DE" altLang="de-DE" sz="1500" dirty="0">
                <a:solidFill>
                  <a:srgbClr val="000000"/>
                </a:solidFill>
                <a:latin typeface="Georgia" panose="02040502050405020303" pitchFamily="18" charset="0"/>
              </a:rPr>
              <a:t>in die Atmosphäre. </a:t>
            </a:r>
          </a:p>
          <a:p>
            <a:pPr marL="187200" indent="-187200" eaLnBrk="1" hangingPunct="1">
              <a:lnSpc>
                <a:spcPts val="2000"/>
              </a:lnSpc>
              <a:spcAft>
                <a:spcPts val="1200"/>
              </a:spcAft>
              <a:buClr>
                <a:srgbClr val="F77025"/>
              </a:buClr>
              <a:buSzPct val="110000"/>
              <a:buFontTx/>
              <a:buChar char="•"/>
              <a:defRPr/>
            </a:pPr>
            <a:r>
              <a:rPr lang="de-DE" altLang="de-DE" sz="1500" dirty="0">
                <a:solidFill>
                  <a:srgbClr val="000000"/>
                </a:solidFill>
                <a:latin typeface="Georgia" panose="02040502050405020303" pitchFamily="18" charset="0"/>
              </a:rPr>
              <a:t>Nur 5 % der Weltbevölkerung fliegen überhaupt.</a:t>
            </a:r>
          </a:p>
          <a:p>
            <a:pPr eaLnBrk="1" hangingPunct="1">
              <a:lnSpc>
                <a:spcPts val="2000"/>
              </a:lnSpc>
              <a:buClr>
                <a:srgbClr val="F77025"/>
              </a:buClr>
              <a:buSzPct val="60000"/>
              <a:buFontTx/>
              <a:buChar char="•"/>
              <a:defRPr/>
            </a:pPr>
            <a:endParaRPr lang="de-DE" altLang="de-DE" sz="1500" dirty="0">
              <a:solidFill>
                <a:srgbClr val="000000"/>
              </a:solidFill>
              <a:latin typeface="Georgia" panose="02040502050405020303" pitchFamily="18" charset="0"/>
            </a:endParaRPr>
          </a:p>
        </p:txBody>
      </p:sp>
      <p:pic>
        <p:nvPicPr>
          <p:cNvPr id="16387" name="Grafik 7" descr="Ein Bild, das erleuchtet, dunkel, sitzend, Computer enthält.&#10;&#10;Automatisch generierte Beschreibung">
            <a:extLst>
              <a:ext uri="{FF2B5EF4-FFF2-40B4-BE49-F238E27FC236}">
                <a16:creationId xmlns:a16="http://schemas.microsoft.com/office/drawing/2014/main" id="{523ACE0B-AE1B-027F-F65E-B8EA0F55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492375"/>
            <a:ext cx="374491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Bildschirmpräsentation (4:3)</PresentationFormat>
  <Paragraphs>83</Paragraphs>
  <Slides>7</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Georgia</vt:lpstr>
      <vt:lpstr>Symbol</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Ein Microsoft Office-Anwender</dc:creator>
  <cp:lastModifiedBy>Sophie Becker</cp:lastModifiedBy>
  <cp:revision>51</cp:revision>
  <dcterms:created xsi:type="dcterms:W3CDTF">2016-02-01T09:59:14Z</dcterms:created>
  <dcterms:modified xsi:type="dcterms:W3CDTF">2025-01-22T11:23:47Z</dcterms:modified>
</cp:coreProperties>
</file>